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1" r:id="rId13"/>
    <p:sldId id="283" r:id="rId14"/>
    <p:sldId id="305" r:id="rId15"/>
    <p:sldId id="306" r:id="rId16"/>
    <p:sldId id="284" r:id="rId17"/>
    <p:sldId id="285" r:id="rId18"/>
    <p:sldId id="286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89" r:id="rId28"/>
    <p:sldId id="298" r:id="rId29"/>
    <p:sldId id="299" r:id="rId30"/>
    <p:sldId id="300" r:id="rId31"/>
    <p:sldId id="301" r:id="rId32"/>
    <p:sldId id="302" r:id="rId33"/>
    <p:sldId id="304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30T19:00:31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0,'493'0'0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00:56.91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00:58.1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01:05.98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30T19:03:36.71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1 723 24575,'0'0'0,"0"-4"0,5-2 0,0-4 0,6 0 0,-2-4 0,0-3 0,8 2 0,3-7 0,3 2 0,-2-1 0,1 4 0,-6-1 0,2 4 0,0-1 0,2 3 0,3-2 0,0 2 0,2-2 0,1-2 0,-5-4 0,-1 4 0,7 2 0,-5 0 0,1 3 0,0 3 0,1 2 0,-5-2 0,0 1 0,6 1 0,2-3 0,1 0 0,1-2 0,4 0 0,10 3 0,5-4 0,-1 3 0,-3 2 0,0 2 0,-5 1 0,-3 3 0,-4 0 0,-2 1 0,-3 0 0,-1 1 0,0-1 0,-1 0 0,-5-4 0,-21 3 0,1 1 0,0 0 0,1 0 0,-1-1 0,0 1 0,1 0 0,-1-1 0,0 1 0,1 0 0,-1 0 0,0-1 0,1 1 0,-1-1 0,0 1 0,0 0 0,0-1 0,1 1 0,-1 0 0,0-1 0,0 1 0,0-1 0,0 1 0,0-1 0,0 1 0,0 0 0,0-2 0,-11-14 0,-10 1 0,-1-3 0,-3 3 0,-1 4 0,5-3 0,0 4 0,-5 3 0,4-4 0,-1-2 0,-5-4 0,-2-4 0,1 3 0,5-1 0,0 3 0,2 4 0,5 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30T19:03:38.88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765.71912"/>
      <inkml:brushProperty name="anchorY" value="-293.2103"/>
      <inkml:brushProperty name="scaleFactor" value="0.5"/>
    </inkml:brush>
  </inkml:definitions>
  <inkml:trace contextRef="#ctx0" brushRef="#br0">174 1 24575,'0'0'0,"0"4"0,0 7 0,-6 0 0,1 4 0,0 3 0,-10 8 0,-4 3 0,-4 1 0,2 0 0,0-6 0,4 0 0,-1-7 0,5 0 0,3-4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00:34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00:35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00:42.5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00:42.7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00:44.7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00:44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00:54.05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0,'5'0,"5"0,5 0,6 0,7 0,3 0,1 0,0 0,-2 0,-1 0,-2 0,0 0,-1 0,0 0,0 0,-1 0,1 0,-4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00:55.55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35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2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9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2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7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3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4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4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7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B0395-1FBC-4BCE-89CB-04E08160760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ADF36-0A57-4D1A-A95F-067EE9ED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7.xml"/><Relationship Id="rId18" Type="http://schemas.openxmlformats.org/officeDocument/2006/relationships/customXml" Target="../ink/ink10.xml"/><Relationship Id="rId3" Type="http://schemas.openxmlformats.org/officeDocument/2006/relationships/image" Target="../media/image23.emf"/><Relationship Id="rId21" Type="http://schemas.openxmlformats.org/officeDocument/2006/relationships/customXml" Target="../ink/ink13.xml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image" Target="../media/image28.png"/><Relationship Id="rId2" Type="http://schemas.openxmlformats.org/officeDocument/2006/relationships/image" Target="../media/image22.emf"/><Relationship Id="rId16" Type="http://schemas.openxmlformats.org/officeDocument/2006/relationships/customXml" Target="../ink/ink9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customXml" Target="../ink/ink5.xml"/><Relationship Id="rId24" Type="http://schemas.openxmlformats.org/officeDocument/2006/relationships/image" Target="../media/image30.png"/><Relationship Id="rId5" Type="http://schemas.openxmlformats.org/officeDocument/2006/relationships/customXml" Target="../ink/ink1.xml"/><Relationship Id="rId15" Type="http://schemas.openxmlformats.org/officeDocument/2006/relationships/image" Target="../media/image27.png"/><Relationship Id="rId23" Type="http://schemas.openxmlformats.org/officeDocument/2006/relationships/customXml" Target="../ink/ink14.xml"/><Relationship Id="rId10" Type="http://schemas.openxmlformats.org/officeDocument/2006/relationships/customXml" Target="../ink/ink4.xml"/><Relationship Id="rId19" Type="http://schemas.openxmlformats.org/officeDocument/2006/relationships/customXml" Target="../ink/ink11.xml"/><Relationship Id="rId4" Type="http://schemas.openxmlformats.org/officeDocument/2006/relationships/image" Target="../media/image24.emf"/><Relationship Id="rId9" Type="http://schemas.openxmlformats.org/officeDocument/2006/relationships/customXml" Target="../ink/ink3.xml"/><Relationship Id="rId14" Type="http://schemas.openxmlformats.org/officeDocument/2006/relationships/customXml" Target="../ink/ink8.xml"/><Relationship Id="rId2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9487" y="287074"/>
            <a:ext cx="3522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StoneSansStd-Bold"/>
              </a:rPr>
              <a:t>Excitation Tables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2113"/>
          <a:stretch/>
        </p:blipFill>
        <p:spPr>
          <a:xfrm>
            <a:off x="774939" y="1018895"/>
            <a:ext cx="3571209" cy="2406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5558"/>
          <a:stretch/>
        </p:blipFill>
        <p:spPr>
          <a:xfrm>
            <a:off x="774939" y="3806028"/>
            <a:ext cx="3727654" cy="270681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791289" y="1130420"/>
          <a:ext cx="3083469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7823">
                  <a:extLst>
                    <a:ext uri="{9D8B030D-6E8A-4147-A177-3AD203B41FA5}">
                      <a16:colId xmlns:a16="http://schemas.microsoft.com/office/drawing/2014/main" val="1330775396"/>
                    </a:ext>
                  </a:extLst>
                </a:gridCol>
                <a:gridCol w="1027823">
                  <a:extLst>
                    <a:ext uri="{9D8B030D-6E8A-4147-A177-3AD203B41FA5}">
                      <a16:colId xmlns:a16="http://schemas.microsoft.com/office/drawing/2014/main" val="1895110241"/>
                    </a:ext>
                  </a:extLst>
                </a:gridCol>
                <a:gridCol w="1027823">
                  <a:extLst>
                    <a:ext uri="{9D8B030D-6E8A-4147-A177-3AD203B41FA5}">
                      <a16:colId xmlns:a16="http://schemas.microsoft.com/office/drawing/2014/main" val="1177529993"/>
                    </a:ext>
                  </a:extLst>
                </a:gridCol>
              </a:tblGrid>
              <a:tr h="2324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Qt+1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344635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571556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881910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821037"/>
                  </a:ext>
                </a:extLst>
              </a:tr>
              <a:tr h="2324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</a:t>
                      </a:r>
                      <a:r>
                        <a:rPr lang="en-US" dirty="0"/>
                        <a:t>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32159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46939" y="3957849"/>
          <a:ext cx="2299770" cy="1301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885">
                  <a:extLst>
                    <a:ext uri="{9D8B030D-6E8A-4147-A177-3AD203B41FA5}">
                      <a16:colId xmlns:a16="http://schemas.microsoft.com/office/drawing/2014/main" val="1330775396"/>
                    </a:ext>
                  </a:extLst>
                </a:gridCol>
                <a:gridCol w="1149885">
                  <a:extLst>
                    <a:ext uri="{9D8B030D-6E8A-4147-A177-3AD203B41FA5}">
                      <a16:colId xmlns:a16="http://schemas.microsoft.com/office/drawing/2014/main" val="1177529993"/>
                    </a:ext>
                  </a:extLst>
                </a:gridCol>
              </a:tblGrid>
              <a:tr h="43397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Qt+1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344635"/>
                  </a:ext>
                </a:extLst>
              </a:tr>
              <a:tr h="4339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571556"/>
                  </a:ext>
                </a:extLst>
              </a:tr>
              <a:tr h="4339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</a:t>
                      </a:r>
                      <a:r>
                        <a:rPr lang="en-US" dirty="0"/>
                        <a:t>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321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34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63" y="359206"/>
            <a:ext cx="6714698" cy="630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00" y="-1"/>
            <a:ext cx="8852415" cy="67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6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18" y="330908"/>
            <a:ext cx="4933693" cy="5298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291" y="1528356"/>
            <a:ext cx="5067751" cy="524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010" y="1005136"/>
            <a:ext cx="1051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Design the synchronous sequential circuit for the following state table: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042" y="1830275"/>
            <a:ext cx="1181118" cy="47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65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95" y="1118020"/>
            <a:ext cx="10785545" cy="5050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3065F8-B467-AEF5-049C-6512E654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78" y="0"/>
            <a:ext cx="2310966" cy="13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7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D9574-B460-6142-3796-3EB9B52E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26" y="837838"/>
            <a:ext cx="768774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5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7CC45-6273-57BD-AB7C-4CEF4056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671127"/>
            <a:ext cx="7821116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79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24" y="465294"/>
            <a:ext cx="8436652" cy="34708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08" y="4019719"/>
            <a:ext cx="7915468" cy="28382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862" y="2397036"/>
            <a:ext cx="2182454" cy="24733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CFBD38-C6E7-01B8-B862-38EE09639432}"/>
                  </a:ext>
                </a:extLst>
              </p14:cNvPr>
              <p14:cNvContentPartPr/>
              <p14:nvPr/>
            </p14:nvContentPartPr>
            <p14:xfrm>
              <a:off x="680848" y="2229590"/>
              <a:ext cx="17784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CFBD38-C6E7-01B8-B862-38EE096394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848" y="2121590"/>
                <a:ext cx="285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E2FA-BA43-EC72-EF11-5B473782A04D}"/>
                  </a:ext>
                </a:extLst>
              </p14:cNvPr>
              <p14:cNvContentPartPr/>
              <p14:nvPr/>
            </p14:nvContentPartPr>
            <p14:xfrm>
              <a:off x="2155048" y="87671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E2FA-BA43-EC72-EF11-5B473782A0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1048" y="7690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B7675EF-BD51-F1F8-8905-ED44DCF205B9}"/>
                  </a:ext>
                </a:extLst>
              </p14:cNvPr>
              <p14:cNvContentPartPr/>
              <p14:nvPr/>
            </p14:nvContentPartPr>
            <p14:xfrm>
              <a:off x="2659048" y="87671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B7675EF-BD51-F1F8-8905-ED44DCF205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5048" y="7690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263A1CA-8E3A-AAF7-2A2D-2AEBD0CEEF06}"/>
                  </a:ext>
                </a:extLst>
              </p14:cNvPr>
              <p14:cNvContentPartPr/>
              <p14:nvPr/>
            </p14:nvContentPartPr>
            <p14:xfrm>
              <a:off x="2155048" y="220187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263A1CA-8E3A-AAF7-2A2D-2AEBD0CEEF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1048" y="209423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1C9256-9D69-7150-5A2F-0CB5220C5061}"/>
                  </a:ext>
                </a:extLst>
              </p14:cNvPr>
              <p14:cNvContentPartPr/>
              <p14:nvPr/>
            </p14:nvContentPartPr>
            <p14:xfrm>
              <a:off x="2155048" y="220187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1C9256-9D69-7150-5A2F-0CB5220C50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1048" y="209423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CB392E6-607B-85EA-E93F-265EFA12C155}"/>
                  </a:ext>
                </a:extLst>
              </p14:cNvPr>
              <p14:cNvContentPartPr/>
              <p14:nvPr/>
            </p14:nvContentPartPr>
            <p14:xfrm>
              <a:off x="2696488" y="224867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CB392E6-607B-85EA-E93F-265EFA12C1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2488" y="21406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277628-B05C-5CB6-D6DD-C5CA7FEF000E}"/>
                  </a:ext>
                </a:extLst>
              </p14:cNvPr>
              <p14:cNvContentPartPr/>
              <p14:nvPr/>
            </p14:nvContentPartPr>
            <p14:xfrm>
              <a:off x="2696488" y="224867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277628-B05C-5CB6-D6DD-C5CA7FEF00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2488" y="21406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DC2A07F-1316-C236-7090-B6B4643EB985}"/>
                  </a:ext>
                </a:extLst>
              </p14:cNvPr>
              <p14:cNvContentPartPr/>
              <p14:nvPr/>
            </p14:nvContentPartPr>
            <p14:xfrm>
              <a:off x="709288" y="1306190"/>
              <a:ext cx="15768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DC2A07F-1316-C236-7090-B6B4643EB9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5288" y="1198190"/>
                <a:ext cx="265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24C5DB2-72A2-AA37-EB3A-76FDA2268E30}"/>
                  </a:ext>
                </a:extLst>
              </p14:cNvPr>
              <p14:cNvContentPartPr/>
              <p14:nvPr/>
            </p14:nvContentPartPr>
            <p14:xfrm>
              <a:off x="1184848" y="914150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24C5DB2-72A2-AA37-EB3A-76FDA2268E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0848" y="8065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69A847B-36CE-F8F4-8E52-DACE2F339B3D}"/>
                  </a:ext>
                </a:extLst>
              </p14:cNvPr>
              <p14:cNvContentPartPr/>
              <p14:nvPr/>
            </p14:nvContentPartPr>
            <p14:xfrm>
              <a:off x="1688488" y="876710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69A847B-36CE-F8F4-8E52-DACE2F339B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4848" y="7690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262E75-6F64-144D-0C1C-51789C9C37A7}"/>
                  </a:ext>
                </a:extLst>
              </p14:cNvPr>
              <p14:cNvContentPartPr/>
              <p14:nvPr/>
            </p14:nvContentPartPr>
            <p14:xfrm>
              <a:off x="1222288" y="1296830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262E75-6F64-144D-0C1C-51789C9C37A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8288" y="11891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DCF37F4-5F6F-1BF3-7302-8748BD9C5EB9}"/>
                  </a:ext>
                </a:extLst>
              </p14:cNvPr>
              <p14:cNvContentPartPr/>
              <p14:nvPr/>
            </p14:nvContentPartPr>
            <p14:xfrm>
              <a:off x="1735288" y="129683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DCF37F4-5F6F-1BF3-7302-8748BD9C5E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81648" y="118919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C48F9D4-9721-5830-F080-2F253CC9A908}"/>
              </a:ext>
            </a:extLst>
          </p:cNvPr>
          <p:cNvSpPr txBox="1"/>
          <p:nvPr/>
        </p:nvSpPr>
        <p:spPr>
          <a:xfrm>
            <a:off x="3234054" y="335902"/>
            <a:ext cx="709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111 and 000 were unused so we put X wherever they appeared in SA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85EB33-76F8-0E8E-C2F3-58D0EC85C220}"/>
              </a:ext>
            </a:extLst>
          </p:cNvPr>
          <p:cNvGrpSpPr/>
          <p:nvPr/>
        </p:nvGrpSpPr>
        <p:grpSpPr>
          <a:xfrm>
            <a:off x="2742928" y="374150"/>
            <a:ext cx="411480" cy="260640"/>
            <a:chOff x="2742928" y="374150"/>
            <a:chExt cx="411480" cy="260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4C4351-03DB-8213-20FF-3EF390C5FA43}"/>
                    </a:ext>
                  </a:extLst>
                </p14:cNvPr>
                <p14:cNvContentPartPr/>
                <p14:nvPr/>
              </p14:nvContentPartPr>
              <p14:xfrm>
                <a:off x="2742928" y="374150"/>
                <a:ext cx="411480" cy="260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4C4351-03DB-8213-20FF-3EF390C5FA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34288" y="365510"/>
                  <a:ext cx="429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B65B2C-6247-A812-0786-9310315BB7A4}"/>
                    </a:ext>
                  </a:extLst>
                </p14:cNvPr>
                <p14:cNvContentPartPr/>
                <p14:nvPr/>
              </p14:nvContentPartPr>
              <p14:xfrm>
                <a:off x="3072688" y="466310"/>
                <a:ext cx="62640" cy="97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B65B2C-6247-A812-0786-9310315BB7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64048" y="457670"/>
                  <a:ext cx="80280" cy="11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997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274" y="242015"/>
            <a:ext cx="7687451" cy="63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56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0836" y="362130"/>
            <a:ext cx="1019032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TenLTStd-Roman"/>
              </a:rPr>
              <a:t>Example: Design a sequential circuit with two </a:t>
            </a:r>
            <a:r>
              <a:rPr lang="en-US" sz="2800" i="1" dirty="0">
                <a:latin typeface="TimesTenLTStd-Italic"/>
              </a:rPr>
              <a:t>JK </a:t>
            </a:r>
            <a:r>
              <a:rPr lang="en-US" sz="2800" dirty="0">
                <a:latin typeface="TimesTenLTStd-Roman"/>
              </a:rPr>
              <a:t>flip-flops </a:t>
            </a:r>
            <a:r>
              <a:rPr lang="en-US" sz="2800" i="1" dirty="0">
                <a:latin typeface="TimesTenLTStd-Italic"/>
              </a:rPr>
              <a:t>A </a:t>
            </a:r>
            <a:r>
              <a:rPr lang="en-US" sz="2800" dirty="0">
                <a:latin typeface="TimesTenLTStd-Roman"/>
              </a:rPr>
              <a:t>and </a:t>
            </a:r>
            <a:r>
              <a:rPr lang="en-US" sz="2800" i="1" dirty="0">
                <a:latin typeface="TimesTenLTStd-Italic"/>
              </a:rPr>
              <a:t>B </a:t>
            </a:r>
            <a:r>
              <a:rPr lang="en-US" sz="2800" dirty="0">
                <a:latin typeface="TimesTenLTStd-Roman"/>
              </a:rPr>
              <a:t>and two inputs </a:t>
            </a:r>
            <a:r>
              <a:rPr lang="en-US" sz="2800" i="1" dirty="0">
                <a:latin typeface="TimesTenLTStd-Italic"/>
              </a:rPr>
              <a:t>E </a:t>
            </a:r>
            <a:r>
              <a:rPr lang="en-US" sz="2800" dirty="0">
                <a:latin typeface="TimesTenLTStd-Roman"/>
              </a:rPr>
              <a:t>and </a:t>
            </a:r>
            <a:r>
              <a:rPr lang="en-US" sz="2800" i="1" dirty="0">
                <a:latin typeface="TimesTenLTStd-Italic"/>
              </a:rPr>
              <a:t>F </a:t>
            </a:r>
            <a:r>
              <a:rPr lang="en-US" sz="2800" dirty="0">
                <a:latin typeface="TimesTenLTStd-Roman"/>
              </a:rPr>
              <a:t>. If </a:t>
            </a:r>
            <a:r>
              <a:rPr lang="en-US" sz="2800" i="1" dirty="0">
                <a:latin typeface="TimesTenLTStd-Italic"/>
              </a:rPr>
              <a:t>E </a:t>
            </a:r>
            <a:r>
              <a:rPr lang="en-US" sz="2800" dirty="0">
                <a:latin typeface="TimesTenLTStd-Roman"/>
              </a:rPr>
              <a:t>= 0, the circuit remains in the same state regardless of the value of </a:t>
            </a:r>
            <a:r>
              <a:rPr lang="en-US" sz="2800" i="1" dirty="0">
                <a:latin typeface="TimesTenLTStd-Italic"/>
              </a:rPr>
              <a:t>F </a:t>
            </a:r>
            <a:r>
              <a:rPr lang="en-US" sz="2800" dirty="0">
                <a:latin typeface="TimesTenLTStd-Roman"/>
              </a:rPr>
              <a:t>. When </a:t>
            </a:r>
            <a:r>
              <a:rPr lang="en-US" sz="2800" i="1" dirty="0">
                <a:latin typeface="TimesTenLTStd-Italic"/>
              </a:rPr>
              <a:t>E </a:t>
            </a:r>
            <a:r>
              <a:rPr lang="en-US" sz="2800" dirty="0">
                <a:latin typeface="TimesTenLTStd-Roman"/>
              </a:rPr>
              <a:t>= 1 and </a:t>
            </a:r>
            <a:r>
              <a:rPr lang="en-US" sz="2800" i="1" dirty="0">
                <a:latin typeface="TimesTenLTStd-Italic"/>
              </a:rPr>
              <a:t>F </a:t>
            </a:r>
            <a:r>
              <a:rPr lang="en-US" sz="2800" dirty="0">
                <a:latin typeface="TimesTenLTStd-Roman"/>
              </a:rPr>
              <a:t>= 1, the circuit goes through the state transitions from 00 to 01, to 10, to 11, back to 00, and repeats.</a:t>
            </a:r>
          </a:p>
          <a:p>
            <a:pPr algn="just"/>
            <a:r>
              <a:rPr lang="en-US" sz="2800" dirty="0">
                <a:latin typeface="TimesTenLTStd-Roman"/>
              </a:rPr>
              <a:t>When </a:t>
            </a:r>
            <a:r>
              <a:rPr lang="en-US" sz="2800" i="1" dirty="0">
                <a:latin typeface="TimesTenLTStd-Italic"/>
              </a:rPr>
              <a:t>E </a:t>
            </a:r>
            <a:r>
              <a:rPr lang="en-US" sz="2800" dirty="0">
                <a:latin typeface="TimesTenLTStd-Roman"/>
              </a:rPr>
              <a:t>= 1 and </a:t>
            </a:r>
            <a:r>
              <a:rPr lang="en-US" sz="2800" i="1" dirty="0">
                <a:latin typeface="TimesTenLTStd-Italic"/>
              </a:rPr>
              <a:t>F </a:t>
            </a:r>
            <a:r>
              <a:rPr lang="en-US" sz="2800" dirty="0">
                <a:latin typeface="TimesTenLTStd-Roman"/>
              </a:rPr>
              <a:t>= 0, the circuit goes through the state transitions from 00 to 11, to 10, to 01, back to 00, and repeats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00836" y="4080681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Solution: </a:t>
            </a:r>
          </a:p>
        </p:txBody>
      </p:sp>
      <p:sp>
        <p:nvSpPr>
          <p:cNvPr id="4" name="Rectangle 3"/>
          <p:cNvSpPr/>
          <p:nvPr/>
        </p:nvSpPr>
        <p:spPr>
          <a:xfrm>
            <a:off x="2770872" y="4146841"/>
            <a:ext cx="46671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TimesTenLTStd-Italic"/>
              </a:rPr>
              <a:t>JA </a:t>
            </a:r>
            <a:r>
              <a:rPr lang="en-US" sz="2800" dirty="0">
                <a:latin typeface="PearsonMATH08"/>
              </a:rPr>
              <a:t>= </a:t>
            </a:r>
            <a:r>
              <a:rPr lang="en-US" sz="2800" i="1" dirty="0">
                <a:latin typeface="TimesTenLTStd-Italic"/>
              </a:rPr>
              <a:t>KA </a:t>
            </a:r>
            <a:r>
              <a:rPr lang="en-US" sz="2800" dirty="0">
                <a:latin typeface="PearsonMATH08"/>
              </a:rPr>
              <a:t>= </a:t>
            </a:r>
            <a:r>
              <a:rPr lang="en-US" sz="2800" dirty="0">
                <a:latin typeface="TimesTenLTStd-Roman"/>
              </a:rPr>
              <a:t>(</a:t>
            </a:r>
            <a:r>
              <a:rPr lang="en-US" sz="2800" i="1" dirty="0">
                <a:latin typeface="TimesTenLTStd-Italic"/>
              </a:rPr>
              <a:t>B’F’ </a:t>
            </a:r>
            <a:r>
              <a:rPr lang="en-US" sz="2800" dirty="0">
                <a:latin typeface="PearsonMATH02"/>
              </a:rPr>
              <a:t>+ </a:t>
            </a:r>
            <a:r>
              <a:rPr lang="en-US" sz="2800" i="1" dirty="0">
                <a:latin typeface="TimesTenLTStd-Italic"/>
              </a:rPr>
              <a:t>BF</a:t>
            </a:r>
            <a:r>
              <a:rPr lang="en-US" sz="2800" dirty="0">
                <a:latin typeface="TimesTenLTStd-Roman"/>
              </a:rPr>
              <a:t>)</a:t>
            </a:r>
            <a:r>
              <a:rPr lang="en-US" sz="2800" i="1" dirty="0">
                <a:latin typeface="TimesTenLTStd-Italic"/>
              </a:rPr>
              <a:t>E</a:t>
            </a:r>
          </a:p>
          <a:p>
            <a:r>
              <a:rPr lang="en-US" sz="2800" i="1" dirty="0">
                <a:latin typeface="TimesTenLTStd-Italic"/>
              </a:rPr>
              <a:t>JB </a:t>
            </a:r>
            <a:r>
              <a:rPr lang="en-US" sz="2800" dirty="0">
                <a:latin typeface="PearsonMATH08"/>
              </a:rPr>
              <a:t>= </a:t>
            </a:r>
            <a:r>
              <a:rPr lang="en-US" sz="2800" i="1" dirty="0">
                <a:latin typeface="TimesTenLTStd-Italic"/>
              </a:rPr>
              <a:t>KB </a:t>
            </a:r>
            <a:r>
              <a:rPr lang="en-US" sz="2800" dirty="0">
                <a:latin typeface="PearsonMATH08"/>
              </a:rPr>
              <a:t>= </a:t>
            </a:r>
            <a:r>
              <a:rPr lang="en-US" sz="2800" i="1" dirty="0">
                <a:latin typeface="TimesTenLTStd-Italic"/>
              </a:rPr>
              <a:t>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39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9547A-CD03-0D79-5F58-5C82612C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22" y="653143"/>
            <a:ext cx="8351265" cy="47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4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9783"/>
          <a:stretch/>
        </p:blipFill>
        <p:spPr>
          <a:xfrm>
            <a:off x="996287" y="559559"/>
            <a:ext cx="3330053" cy="303149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892597" y="1073508"/>
          <a:ext cx="2490842" cy="1746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5421">
                  <a:extLst>
                    <a:ext uri="{9D8B030D-6E8A-4147-A177-3AD203B41FA5}">
                      <a16:colId xmlns:a16="http://schemas.microsoft.com/office/drawing/2014/main" val="1330775396"/>
                    </a:ext>
                  </a:extLst>
                </a:gridCol>
                <a:gridCol w="1245421">
                  <a:extLst>
                    <a:ext uri="{9D8B030D-6E8A-4147-A177-3AD203B41FA5}">
                      <a16:colId xmlns:a16="http://schemas.microsoft.com/office/drawing/2014/main" val="1177529993"/>
                    </a:ext>
                  </a:extLst>
                </a:gridCol>
              </a:tblGrid>
              <a:tr h="58230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Qt+1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344635"/>
                  </a:ext>
                </a:extLst>
              </a:tr>
              <a:tr h="582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571556"/>
                  </a:ext>
                </a:extLst>
              </a:tr>
              <a:tr h="582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32159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620"/>
          <a:stretch/>
        </p:blipFill>
        <p:spPr>
          <a:xfrm>
            <a:off x="996287" y="3796712"/>
            <a:ext cx="3998794" cy="241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9869" y="6256777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(d) SR FF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534041" y="3916909"/>
          <a:ext cx="3473481" cy="207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7827">
                  <a:extLst>
                    <a:ext uri="{9D8B030D-6E8A-4147-A177-3AD203B41FA5}">
                      <a16:colId xmlns:a16="http://schemas.microsoft.com/office/drawing/2014/main" val="1330775396"/>
                    </a:ext>
                  </a:extLst>
                </a:gridCol>
                <a:gridCol w="1157827">
                  <a:extLst>
                    <a:ext uri="{9D8B030D-6E8A-4147-A177-3AD203B41FA5}">
                      <a16:colId xmlns:a16="http://schemas.microsoft.com/office/drawing/2014/main" val="1895110241"/>
                    </a:ext>
                  </a:extLst>
                </a:gridCol>
                <a:gridCol w="1157827">
                  <a:extLst>
                    <a:ext uri="{9D8B030D-6E8A-4147-A177-3AD203B41FA5}">
                      <a16:colId xmlns:a16="http://schemas.microsoft.com/office/drawing/2014/main" val="1177529993"/>
                    </a:ext>
                  </a:extLst>
                </a:gridCol>
              </a:tblGrid>
              <a:tr h="41489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Qt+1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344635"/>
                  </a:ext>
                </a:extLst>
              </a:tr>
              <a:tr h="4148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571556"/>
                  </a:ext>
                </a:extLst>
              </a:tr>
              <a:tr h="4148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881910"/>
                  </a:ext>
                </a:extLst>
              </a:tr>
              <a:tr h="4148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821037"/>
                  </a:ext>
                </a:extLst>
              </a:tr>
              <a:tr h="4148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321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239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E6463-9B41-9E51-C963-14625B77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170"/>
            <a:ext cx="10482943" cy="546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39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D216D-6180-73E6-4856-2EFCE234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" y="0"/>
            <a:ext cx="10144125" cy="57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2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91E6B-4DBD-B14B-A2BF-51144912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740228"/>
            <a:ext cx="9439141" cy="61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1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AD9B6-9663-BD2B-14D1-F3BE194C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59" y="127612"/>
            <a:ext cx="7440270" cy="3891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0D83-A929-657F-C5F6-DFBEDBE2F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25" y="4099602"/>
            <a:ext cx="7611537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3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5586E-E4A3-84D7-7FD7-132FC092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40" y="199808"/>
            <a:ext cx="7687748" cy="310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1F584-1065-00F1-E487-05A639CD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2610"/>
            <a:ext cx="12192000" cy="45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02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FA8C9-7025-33AD-6472-1F7D25A4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706" y="2908938"/>
            <a:ext cx="7830643" cy="384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0979E5-8133-ED55-6220-171688A1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56" y="100425"/>
            <a:ext cx="7573432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23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F5986-A9D0-6FE1-6580-68DE071D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261759"/>
            <a:ext cx="7668695" cy="511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6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200" y="2792305"/>
            <a:ext cx="3452838" cy="42655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99" y="3429000"/>
            <a:ext cx="5168540" cy="997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815" y="6215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538" y="2593207"/>
            <a:ext cx="1052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3. Design the sequential circuit for the following state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F0AE8-C790-971B-4D35-C351E5585B80}"/>
              </a:ext>
            </a:extLst>
          </p:cNvPr>
          <p:cNvSpPr txBox="1"/>
          <p:nvPr/>
        </p:nvSpPr>
        <p:spPr>
          <a:xfrm>
            <a:off x="1026160" y="621523"/>
            <a:ext cx="1019048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Design a sequential </a:t>
            </a:r>
            <a:r>
              <a:rPr lang="en-IN" sz="2800" b="1" dirty="0" err="1"/>
              <a:t>ckt</a:t>
            </a:r>
            <a:r>
              <a:rPr lang="en-IN" sz="2800" b="1" dirty="0"/>
              <a:t> with D flip flops , A and  B and one input x. when x=0, the state of the </a:t>
            </a:r>
            <a:r>
              <a:rPr lang="en-IN" sz="2800" b="1" dirty="0" err="1"/>
              <a:t>ckt</a:t>
            </a:r>
            <a:r>
              <a:rPr lang="en-IN" sz="2800" b="1" dirty="0"/>
              <a:t> remains same . When x=1 the </a:t>
            </a:r>
            <a:r>
              <a:rPr lang="en-IN" sz="2800" b="1" dirty="0" err="1"/>
              <a:t>ckt</a:t>
            </a:r>
            <a:r>
              <a:rPr lang="en-IN" sz="2800" b="1" dirty="0"/>
              <a:t> goes through the state transitions from 00 to 01 to 10 to 11 to 00 and repeats. </a:t>
            </a:r>
            <a:r>
              <a:rPr lang="en-IN" sz="2800" b="1" dirty="0">
                <a:solidFill>
                  <a:srgbClr val="EE0000"/>
                </a:solidFill>
              </a:rPr>
              <a:t>(updated problem)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9236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525F2-53D5-8BE6-7B8B-DEE4B528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730" y="538540"/>
            <a:ext cx="8040869" cy="5971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C9BC3-564D-3440-D1FC-01237AF2162F}"/>
              </a:ext>
            </a:extLst>
          </p:cNvPr>
          <p:cNvSpPr txBox="1"/>
          <p:nvPr/>
        </p:nvSpPr>
        <p:spPr>
          <a:xfrm>
            <a:off x="273608" y="627151"/>
            <a:ext cx="3725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Solution for </a:t>
            </a:r>
            <a:r>
              <a:rPr lang="en-US" sz="3200" dirty="0" err="1"/>
              <a:t>prblm</a:t>
            </a:r>
            <a:r>
              <a:rPr lang="en-US" sz="3200" dirty="0"/>
              <a:t> 2.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3292DE-7175-559C-B2C4-5E492340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8" y="1751452"/>
            <a:ext cx="3334801" cy="3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8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E2F95-BC08-95B5-A1E6-D40D7BCE0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460"/>
            <a:ext cx="10908132" cy="55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0550" y="637612"/>
            <a:ext cx="3953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StoneSansStd-Semibold"/>
              </a:rPr>
              <a:t>DESIGN PROCEDURE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260142" y="1424632"/>
            <a:ext cx="94669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n-US" sz="2800" dirty="0">
                <a:latin typeface="TimesTenLTStd-Roman"/>
              </a:rPr>
              <a:t>The problem may be given by the word description or state diagram or state table</a:t>
            </a:r>
          </a:p>
          <a:p>
            <a:pPr marL="514350" indent="-514350" algn="just">
              <a:buAutoNum type="arabicPeriod"/>
            </a:pPr>
            <a:r>
              <a:rPr lang="en-US" sz="2800" dirty="0">
                <a:latin typeface="TimesTenLTStd-Roman"/>
              </a:rPr>
              <a:t>From the given information obtain the state table</a:t>
            </a:r>
          </a:p>
          <a:p>
            <a:pPr marL="514350" indent="-514350" algn="just">
              <a:buAutoNum type="arabicPeriod"/>
            </a:pPr>
            <a:r>
              <a:rPr lang="en-US" sz="2800" dirty="0">
                <a:latin typeface="TimesTenLTStd-Roman"/>
              </a:rPr>
              <a:t>Reduce the number of states if necessary.</a:t>
            </a:r>
          </a:p>
          <a:p>
            <a:pPr marL="514350" indent="-514350" algn="just">
              <a:buAutoNum type="arabicPeriod"/>
            </a:pPr>
            <a:r>
              <a:rPr lang="en-US" sz="2800" dirty="0">
                <a:latin typeface="TimesTenLTStd-Roman"/>
              </a:rPr>
              <a:t>Assign binary values to the states.</a:t>
            </a:r>
          </a:p>
          <a:p>
            <a:pPr marL="514350" indent="-514350" algn="just">
              <a:buAutoNum type="arabicPeriod"/>
            </a:pPr>
            <a:r>
              <a:rPr lang="en-US" sz="2800" dirty="0">
                <a:latin typeface="TimesTenLTStd-Roman"/>
              </a:rPr>
              <a:t>Determine the number of FFs needed and assign a letter symbol to each</a:t>
            </a:r>
          </a:p>
          <a:p>
            <a:pPr marL="514350" indent="-514350" algn="just">
              <a:buAutoNum type="arabicPeriod"/>
            </a:pPr>
            <a:r>
              <a:rPr lang="en-US" sz="2800" dirty="0">
                <a:latin typeface="TimesTenLTStd-Roman"/>
              </a:rPr>
              <a:t>Choose the type of flip-flops to be used.</a:t>
            </a:r>
          </a:p>
          <a:p>
            <a:pPr marL="514350" indent="-514350" algn="just">
              <a:buAutoNum type="arabicPeriod"/>
            </a:pPr>
            <a:r>
              <a:rPr lang="en-US" sz="2800" dirty="0">
                <a:latin typeface="TimesTenLTStd-Roman"/>
              </a:rPr>
              <a:t>Derive the circuit excitation and output tables</a:t>
            </a:r>
          </a:p>
          <a:p>
            <a:pPr marL="514350" indent="-514350" algn="just">
              <a:buAutoNum type="arabicPeriod"/>
            </a:pPr>
            <a:r>
              <a:rPr lang="en-US" sz="2800" dirty="0">
                <a:latin typeface="TimesTenLTStd-Roman"/>
              </a:rPr>
              <a:t>Derive the simplified flip-flop input equations and output equations.</a:t>
            </a:r>
          </a:p>
          <a:p>
            <a:pPr marL="514350" indent="-514350" algn="just">
              <a:buAutoNum type="arabicPeriod"/>
            </a:pPr>
            <a:r>
              <a:rPr lang="en-US" sz="2800" dirty="0">
                <a:latin typeface="TimesTenLTStd-Roman"/>
              </a:rPr>
              <a:t>Draw the logic diagram.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378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5CCB4-0CFE-09B5-BD89-DC2C4861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5" y="511629"/>
            <a:ext cx="9374604" cy="45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73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1B10-A040-2D76-1E22-7E6D445E5093}"/>
              </a:ext>
            </a:extLst>
          </p:cNvPr>
          <p:cNvSpPr txBox="1"/>
          <p:nvPr/>
        </p:nvSpPr>
        <p:spPr>
          <a:xfrm>
            <a:off x="1026160" y="621523"/>
            <a:ext cx="101904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Problem 3 solution :: student should try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3534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712CB-F0E3-ABBC-838B-0407162A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BF1B5B-C5F7-4207-A0E1-3B8533DA2D28}"/>
              </a:ext>
            </a:extLst>
          </p:cNvPr>
          <p:cNvSpPr txBox="1"/>
          <p:nvPr/>
        </p:nvSpPr>
        <p:spPr>
          <a:xfrm>
            <a:off x="579846" y="218752"/>
            <a:ext cx="1019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Problem 4. Design a sequential </a:t>
            </a:r>
            <a:r>
              <a:rPr lang="en-IN" sz="3600" dirty="0" err="1"/>
              <a:t>ckt</a:t>
            </a:r>
            <a:r>
              <a:rPr lang="en-IN" sz="3600" dirty="0"/>
              <a:t> for the given state diagram using D FF’s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215AC-F3F5-EDA5-E8ED-F45C95C1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552313"/>
            <a:ext cx="6679375" cy="56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8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15A54-E4EE-4087-E3D1-16139958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7069CF-B255-979C-6E16-07CD93E0C2A0}"/>
              </a:ext>
            </a:extLst>
          </p:cNvPr>
          <p:cNvSpPr txBox="1"/>
          <p:nvPr/>
        </p:nvSpPr>
        <p:spPr>
          <a:xfrm>
            <a:off x="1026160" y="621523"/>
            <a:ext cx="1019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Problem 4.   solution  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01BCE-C326-4F9A-D2C8-69F15699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47" y="2123716"/>
            <a:ext cx="4620270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FB3C6-64C8-46C5-9227-73D9EFB25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11" y="1339944"/>
            <a:ext cx="4156458" cy="51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37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8018C9-B51B-2546-FF5B-4C5084BA7528}"/>
              </a:ext>
            </a:extLst>
          </p:cNvPr>
          <p:cNvSpPr txBox="1"/>
          <p:nvPr/>
        </p:nvSpPr>
        <p:spPr>
          <a:xfrm>
            <a:off x="1026160" y="621523"/>
            <a:ext cx="1019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Problem 4.   solution  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29F11-EC6E-E552-3F5A-6CEDA221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39" y="221339"/>
            <a:ext cx="6334293" cy="67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8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9" y="1527313"/>
            <a:ext cx="4265754" cy="3212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477" y="2542518"/>
            <a:ext cx="6845480" cy="35716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275" y="573206"/>
            <a:ext cx="10194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1: Design the synchronous sequential circuit for the following state diagram using JK FF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295" y="1913878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420842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69" y="413977"/>
            <a:ext cx="10216086" cy="61421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105A0D-C625-9F69-9C21-49D58E0F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82" y="413977"/>
            <a:ext cx="2278361" cy="15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346" y="818866"/>
            <a:ext cx="7661407" cy="53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07" y="818866"/>
            <a:ext cx="7739972" cy="541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16" y="1932729"/>
            <a:ext cx="3680856" cy="38114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580" y="356330"/>
            <a:ext cx="11000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2: Design the synchronous sequential circuit for the following state diagram using T FF-(Exercise for the students to solve)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36776" y="2456597"/>
            <a:ext cx="32044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Solution:</a:t>
            </a:r>
          </a:p>
          <a:p>
            <a:r>
              <a:rPr lang="en-US" sz="2800" dirty="0"/>
              <a:t>Ta = A’B +</a:t>
            </a:r>
            <a:r>
              <a:rPr lang="en-US" sz="2800" dirty="0" err="1"/>
              <a:t>Bx</a:t>
            </a:r>
            <a:r>
              <a:rPr lang="en-US" sz="2800" dirty="0"/>
              <a:t>’ </a:t>
            </a:r>
          </a:p>
          <a:p>
            <a:r>
              <a:rPr lang="en-US" sz="2800" dirty="0"/>
              <a:t>Tb = </a:t>
            </a:r>
            <a:r>
              <a:rPr lang="en-US" sz="2800" dirty="0" err="1"/>
              <a:t>B’x</a:t>
            </a:r>
            <a:r>
              <a:rPr lang="en-US" sz="2800" dirty="0"/>
              <a:t>’ + Ax’ + </a:t>
            </a:r>
            <a:r>
              <a:rPr lang="en-US" sz="2800" dirty="0" err="1"/>
              <a:t>A’Bx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225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08" y="3270992"/>
            <a:ext cx="9641888" cy="285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8083" y="274486"/>
            <a:ext cx="3170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Design with D FFs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372" y="1260190"/>
            <a:ext cx="3579598" cy="1136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0927" y="1137950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A(t+1)=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3751" y="1598113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B(t+1)=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3232" y="845563"/>
            <a:ext cx="2000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Design if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1821" y="2797791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1328027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477</Words>
  <Application>Microsoft Office PowerPoint</Application>
  <PresentationFormat>Widescreen</PresentationFormat>
  <Paragraphs>80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PearsonMATH02</vt:lpstr>
      <vt:lpstr>PearsonMATH08</vt:lpstr>
      <vt:lpstr>StoneSansStd-Bold</vt:lpstr>
      <vt:lpstr>StoneSansStd-Semibold</vt:lpstr>
      <vt:lpstr>TimesTenLTStd-Italic</vt:lpstr>
      <vt:lpstr>TimesTenLTStd-Roman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Hemalatha S. [MAHE-MIT]</dc:creator>
  <cp:lastModifiedBy>Shashank Nandan</cp:lastModifiedBy>
  <cp:revision>29</cp:revision>
  <dcterms:created xsi:type="dcterms:W3CDTF">2020-10-14T11:57:49Z</dcterms:created>
  <dcterms:modified xsi:type="dcterms:W3CDTF">2025-10-30T19:04:39Z</dcterms:modified>
</cp:coreProperties>
</file>